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4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7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7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0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3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2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0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1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6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1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76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9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E771ED-E12A-4584-BC36-8D4E7AF90E6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F9936B-71F6-4AC9-9135-4A31771B25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F0EE8-B142-4750-85A4-5636DD99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818281"/>
          </a:xfrm>
        </p:spPr>
        <p:txBody>
          <a:bodyPr/>
          <a:lstStyle/>
          <a:p>
            <a:r>
              <a:rPr lang="es-EC" sz="2400" b="1" dirty="0">
                <a:solidFill>
                  <a:srgbClr val="0070C0"/>
                </a:solidFill>
              </a:rPr>
              <a:t>SEGURIDAD Y EFICIENCIA EN LA OPERACIÓN Y MANTENIMIENTO DE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1A60AA-A10D-4C65-B7B5-9AB2712A1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2942916"/>
            <a:ext cx="6815669" cy="2151529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rgbClr val="00B050"/>
                </a:solidFill>
              </a:rPr>
              <a:t>MAQUINAS, EQUIPOS, INSTALACIONES Y SISTEMAS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2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45286-09D4-4AFF-813A-0DAC6C89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MODOS DE FALLA</a:t>
            </a:r>
            <a:br>
              <a:rPr lang="es-EC" b="1" dirty="0">
                <a:solidFill>
                  <a:srgbClr val="0070C0"/>
                </a:solidFill>
              </a:rPr>
            </a:br>
            <a:r>
              <a:rPr lang="es-EC" sz="2000" b="1" dirty="0">
                <a:solidFill>
                  <a:srgbClr val="FF0000"/>
                </a:solidFill>
              </a:rPr>
              <a:t>POR FALTA DE MANTENIMIENTO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22" name="Picture 6" descr="Estudio de fallas en mantenimiento industrial">
            <a:extLst>
              <a:ext uri="{FF2B5EF4-FFF2-40B4-BE49-F238E27FC236}">
                <a16:creationId xmlns:a16="http://schemas.microsoft.com/office/drawing/2014/main" id="{3BA83A46-F69A-41D5-B29E-55385CDA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88" y="2285999"/>
            <a:ext cx="6394624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8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2CFD4-8577-4BFF-A4A3-0ADB2704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PERSONAL CALIFICADO ENVASADORA ECUATORIANA S.A.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idcon.com/wp-content/uploads/2024/08/5.jpg">
            <a:extLst>
              <a:ext uri="{FF2B5EF4-FFF2-40B4-BE49-F238E27FC236}">
                <a16:creationId xmlns:a16="http://schemas.microsoft.com/office/drawing/2014/main" id="{243B92E1-717A-43FF-B902-66697D7F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92" y="2871150"/>
            <a:ext cx="4461908" cy="25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nual de seguridad stock de ilustración. Ilustración de ...">
            <a:extLst>
              <a:ext uri="{FF2B5EF4-FFF2-40B4-BE49-F238E27FC236}">
                <a16:creationId xmlns:a16="http://schemas.microsoft.com/office/drawing/2014/main" id="{71130D0E-6DB3-465A-8579-74E4370C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60" y="2707936"/>
            <a:ext cx="2780557" cy="21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ocedimiento Escrito de Trabajo Seguro Los Procedimientos ...">
            <a:extLst>
              <a:ext uri="{FF2B5EF4-FFF2-40B4-BE49-F238E27FC236}">
                <a16:creationId xmlns:a16="http://schemas.microsoft.com/office/drawing/2014/main" id="{CE2D0064-4668-4B2E-AECD-1EAC9884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11" y="3802411"/>
            <a:ext cx="3169500" cy="18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2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A92AD-1625-4889-B5DE-0F940446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>
                <a:solidFill>
                  <a:srgbClr val="0070C0"/>
                </a:solidFill>
              </a:rPr>
              <a:t>PLAN MAESTRO DE MANTENIMIENTO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Software de Mantenimiento | GMAO | CMMS | EasyMaint">
            <a:extLst>
              <a:ext uri="{FF2B5EF4-FFF2-40B4-BE49-F238E27FC236}">
                <a16:creationId xmlns:a16="http://schemas.microsoft.com/office/drawing/2014/main" id="{D9989BD3-ECAC-41D5-9328-7274C16A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42" y="2128621"/>
            <a:ext cx="6389315" cy="37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4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60F6B-9880-489C-AB1D-242CE243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19" y="928343"/>
            <a:ext cx="6670278" cy="1303867"/>
          </a:xfrm>
        </p:spPr>
        <p:txBody>
          <a:bodyPr/>
          <a:lstStyle/>
          <a:p>
            <a:r>
              <a:rPr lang="es-EC" b="1" dirty="0">
                <a:solidFill>
                  <a:srgbClr val="00B050"/>
                </a:solidFill>
              </a:rPr>
              <a:t>DASHBOARD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Imágenes de Dashboard - Descarga gratuita en Freepik">
            <a:extLst>
              <a:ext uri="{FF2B5EF4-FFF2-40B4-BE49-F238E27FC236}">
                <a16:creationId xmlns:a16="http://schemas.microsoft.com/office/drawing/2014/main" id="{ED020A80-532D-4039-ADE4-402D6F78A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3" y="1184741"/>
            <a:ext cx="3223891" cy="17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155.300+ Dashboard Fotografías de stock, fotos e imágenes ...">
            <a:extLst>
              <a:ext uri="{FF2B5EF4-FFF2-40B4-BE49-F238E27FC236}">
                <a16:creationId xmlns:a16="http://schemas.microsoft.com/office/drawing/2014/main" id="{B03FC31B-3D8B-468F-8051-4CECF278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19" y="2575114"/>
            <a:ext cx="3739361" cy="21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Qué es un dashboard y para qué se usa? (2026)">
            <a:extLst>
              <a:ext uri="{FF2B5EF4-FFF2-40B4-BE49-F238E27FC236}">
                <a16:creationId xmlns:a16="http://schemas.microsoft.com/office/drawing/2014/main" id="{AB634992-20F7-4807-BEB6-3ECD1F66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25" y="3916457"/>
            <a:ext cx="3017184" cy="18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7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7F869-9816-4C90-9352-B5971E2F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INVERSION E IMPLEMENTACIÓN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9BBA9C-4C74-413B-B0CA-BE61F4BC8B31}"/>
              </a:ext>
            </a:extLst>
          </p:cNvPr>
          <p:cNvSpPr txBox="1"/>
          <p:nvPr/>
        </p:nvSpPr>
        <p:spPr>
          <a:xfrm>
            <a:off x="1703294" y="2796988"/>
            <a:ext cx="175708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5">
                    <a:lumMod val="75000"/>
                  </a:schemeClr>
                </a:solidFill>
              </a:rPr>
              <a:t>$ 2.000,oo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793356-C5B9-4CF1-A2B0-C985407AE1EF}"/>
              </a:ext>
            </a:extLst>
          </p:cNvPr>
          <p:cNvSpPr/>
          <p:nvPr/>
        </p:nvSpPr>
        <p:spPr>
          <a:xfrm>
            <a:off x="4616823" y="2576857"/>
            <a:ext cx="5786716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IMPLEMENTACIÓN</a:t>
            </a:r>
          </a:p>
          <a:p>
            <a:r>
              <a:rPr lang="es-ES" sz="1400" dirty="0"/>
              <a:t>1. Análisis HAZOP de las Maquinarias y equipos de la empresa</a:t>
            </a:r>
          </a:p>
          <a:p>
            <a:r>
              <a:rPr lang="es-ES" sz="1400" dirty="0"/>
              <a:t>2. Lista de Maquinarias, Equipos y Sistemas (eléctrico, contra incendios)</a:t>
            </a:r>
          </a:p>
          <a:p>
            <a:r>
              <a:rPr lang="es-ES" sz="1400" dirty="0"/>
              <a:t>2. Protocolos de mantenimiento </a:t>
            </a:r>
          </a:p>
          <a:p>
            <a:r>
              <a:rPr lang="es-ES" sz="1400" dirty="0"/>
              <a:t>3. Órdenes de trabajos de mantenimiento </a:t>
            </a:r>
          </a:p>
          <a:p>
            <a:r>
              <a:rPr lang="es-ES" sz="1400" dirty="0"/>
              <a:t>4. Uso de productos químicos peligrosos en trabajos de mantenimiento </a:t>
            </a:r>
          </a:p>
          <a:p>
            <a:r>
              <a:rPr lang="es-ES" sz="1400" dirty="0"/>
              <a:t>5. Uso de Equipos de Protección Personal</a:t>
            </a:r>
          </a:p>
          <a:p>
            <a:r>
              <a:rPr lang="es-ES" sz="1400" dirty="0"/>
              <a:t>6. Normas de seguridad para la operación de Maquinarias, equipos y Sistemas</a:t>
            </a:r>
          </a:p>
          <a:p>
            <a:r>
              <a:rPr lang="es-ES" sz="1400" dirty="0"/>
              <a:t>7. Procedimientos seguros de trabajo aplicados a los trabajos de mantenimiento </a:t>
            </a:r>
          </a:p>
          <a:p>
            <a:r>
              <a:rPr lang="es-ES" sz="1400" dirty="0"/>
              <a:t>8. Análisis de Seguridad de la Tarea</a:t>
            </a:r>
          </a:p>
          <a:p>
            <a:r>
              <a:rPr lang="es-ES" sz="1400" dirty="0"/>
              <a:t>9. Modo de falla: fallas esperadas en las Maquinarias, Equipos o Sistemas por falta de mantenimiento</a:t>
            </a:r>
          </a:p>
          <a:p>
            <a:r>
              <a:rPr lang="es-ES" sz="1400" dirty="0"/>
              <a:t>10. Personal calificado</a:t>
            </a:r>
          </a:p>
          <a:p>
            <a:r>
              <a:rPr lang="es-ES" sz="1400" dirty="0"/>
              <a:t>11. Plan Maestro de Mantenimiento </a:t>
            </a:r>
          </a:p>
          <a:p>
            <a:r>
              <a:rPr lang="es-ES" sz="1400" dirty="0"/>
              <a:t>12. </a:t>
            </a:r>
            <a:r>
              <a:rPr lang="es-ES" sz="1400" dirty="0" err="1"/>
              <a:t>Dashboard</a:t>
            </a:r>
            <a:r>
              <a:rPr lang="es-ES" sz="1400" dirty="0"/>
              <a:t> de Mantenimiento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240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CC2BF-6311-4475-992E-D2DFDE1D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ANALISIS HAZOP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962D95-7EE2-4150-9F78-E44925BFB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201" y="2557993"/>
            <a:ext cx="637359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CC2BF-6311-4475-992E-D2DFDE1D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ANALISIS HAZOP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Estudios de identificación de riesgos y operatividad (HAZOP) – Instituto  Mexicano de Ingenieria de Confiabilidad">
            <a:extLst>
              <a:ext uri="{FF2B5EF4-FFF2-40B4-BE49-F238E27FC236}">
                <a16:creationId xmlns:a16="http://schemas.microsoft.com/office/drawing/2014/main" id="{7228C679-7445-4448-B917-97AAD315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04" y="2189006"/>
            <a:ext cx="4859991" cy="37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1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744F-4F28-4AB5-B081-07D352E4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LISTA DE MAQUINAS, EQUIPOS Y SISTEMAS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26E153-64F8-4744-BBEE-A364D0E045C1}"/>
              </a:ext>
            </a:extLst>
          </p:cNvPr>
          <p:cNvSpPr txBox="1"/>
          <p:nvPr/>
        </p:nvSpPr>
        <p:spPr>
          <a:xfrm>
            <a:off x="1586753" y="3056965"/>
            <a:ext cx="268044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LISTA DE MAQUINAS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76F57C-4FE7-4C64-A606-127B88C6D9FE}"/>
              </a:ext>
            </a:extLst>
          </p:cNvPr>
          <p:cNvSpPr txBox="1"/>
          <p:nvPr/>
        </p:nvSpPr>
        <p:spPr>
          <a:xfrm>
            <a:off x="4881282" y="4043083"/>
            <a:ext cx="268044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LISTA DE EQUIPOS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C043C4-0A40-4C76-8CC2-F7083DD19286}"/>
              </a:ext>
            </a:extLst>
          </p:cNvPr>
          <p:cNvSpPr txBox="1"/>
          <p:nvPr/>
        </p:nvSpPr>
        <p:spPr>
          <a:xfrm>
            <a:off x="8122023" y="4921624"/>
            <a:ext cx="268044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SISTEMAS</a:t>
            </a:r>
            <a:endParaRPr lang="en-US" dirty="0"/>
          </a:p>
        </p:txBody>
      </p:sp>
      <p:pic>
        <p:nvPicPr>
          <p:cNvPr id="3074" name="Picture 2" descr="imágenes generales">
            <a:extLst>
              <a:ext uri="{FF2B5EF4-FFF2-40B4-BE49-F238E27FC236}">
                <a16:creationId xmlns:a16="http://schemas.microsoft.com/office/drawing/2014/main" id="{912EE190-6D83-418E-9992-91758C91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4" y="3578971"/>
            <a:ext cx="3660522" cy="24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E458F-B350-44F4-9473-A0C0836D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PROTOCOLOS DE MANTENIMIENTO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405CB1-69DB-4D01-B875-14E8EF1D2601}"/>
              </a:ext>
            </a:extLst>
          </p:cNvPr>
          <p:cNvSpPr txBox="1"/>
          <p:nvPr/>
        </p:nvSpPr>
        <p:spPr>
          <a:xfrm>
            <a:off x="1586753" y="3056965"/>
            <a:ext cx="268044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DE MAQUINAS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F8BDC7-36F8-48B5-9106-0D53B3D166D0}"/>
              </a:ext>
            </a:extLst>
          </p:cNvPr>
          <p:cNvSpPr txBox="1"/>
          <p:nvPr/>
        </p:nvSpPr>
        <p:spPr>
          <a:xfrm>
            <a:off x="4881282" y="4043083"/>
            <a:ext cx="268044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DE EQUIPOS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703553-01CC-475B-8015-B4DC789A64A7}"/>
              </a:ext>
            </a:extLst>
          </p:cNvPr>
          <p:cNvSpPr txBox="1"/>
          <p:nvPr/>
        </p:nvSpPr>
        <p:spPr>
          <a:xfrm>
            <a:off x="8122023" y="4921624"/>
            <a:ext cx="268044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DE SISTEMAS</a:t>
            </a:r>
            <a:endParaRPr lang="en-US" dirty="0"/>
          </a:p>
        </p:txBody>
      </p:sp>
      <p:pic>
        <p:nvPicPr>
          <p:cNvPr id="7" name="Picture 2" descr="imágenes generales">
            <a:extLst>
              <a:ext uri="{FF2B5EF4-FFF2-40B4-BE49-F238E27FC236}">
                <a16:creationId xmlns:a16="http://schemas.microsoft.com/office/drawing/2014/main" id="{8B6E7A49-4A7D-42CA-BBE9-7F794D08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4" y="3578971"/>
            <a:ext cx="3660522" cy="24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C3787-303F-40F9-960B-2FD4F907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ORDENES DE TRABAJO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idcon.com/wp-content/uploads/2024/08/5.jpg">
            <a:extLst>
              <a:ext uri="{FF2B5EF4-FFF2-40B4-BE49-F238E27FC236}">
                <a16:creationId xmlns:a16="http://schemas.microsoft.com/office/drawing/2014/main" id="{57A41B34-C02E-4981-A60B-1C5FE66B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92" y="2871150"/>
            <a:ext cx="4461908" cy="25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rden de Trabajo - Predictiva21">
            <a:extLst>
              <a:ext uri="{FF2B5EF4-FFF2-40B4-BE49-F238E27FC236}">
                <a16:creationId xmlns:a16="http://schemas.microsoft.com/office/drawing/2014/main" id="{BB4FE7EB-D3F1-4917-B01F-E87DF2A3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85" y="2608729"/>
            <a:ext cx="4321113" cy="35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7B79E4-15C5-425B-90FA-D760A4A18ECC}"/>
              </a:ext>
            </a:extLst>
          </p:cNvPr>
          <p:cNvSpPr txBox="1"/>
          <p:nvPr/>
        </p:nvSpPr>
        <p:spPr>
          <a:xfrm>
            <a:off x="1954306" y="5638800"/>
            <a:ext cx="366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PERSONAL ASIGNADO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971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3ECA5-4D83-44FD-B0AB-AE971A94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>
                <a:solidFill>
                  <a:srgbClr val="0070C0"/>
                </a:solidFill>
              </a:rPr>
              <a:t>PRODUCTOS QUÍMICOS PELIGROSOS EN OPERACIONES DE MANTENIMIENTO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325 mil resultados de imágenes, fotos de stock e ilustraciones libres de  regalías para Toxic chemicals | Shutterstock">
            <a:extLst>
              <a:ext uri="{FF2B5EF4-FFF2-40B4-BE49-F238E27FC236}">
                <a16:creationId xmlns:a16="http://schemas.microsoft.com/office/drawing/2014/main" id="{CF089D75-DEA4-42D3-8F96-1B4C5730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758888"/>
            <a:ext cx="7353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1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6256A-74D0-4F8C-A3C0-D8AF2C10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NORMAS DE SEGURIDAD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Manual de seguridad stock de ilustración. Ilustración de ...">
            <a:extLst>
              <a:ext uri="{FF2B5EF4-FFF2-40B4-BE49-F238E27FC236}">
                <a16:creationId xmlns:a16="http://schemas.microsoft.com/office/drawing/2014/main" id="{4381F807-8F98-4B84-8094-8FB4BB2B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33" y="2840691"/>
            <a:ext cx="4003534" cy="315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2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E84DE-58A9-4D4A-96CE-CA547FBA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PROCEDIMIENTOS SEGUROS DE TRABAJO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El procedimiento de trabajo, clave para mejorar la seguridad ...">
            <a:extLst>
              <a:ext uri="{FF2B5EF4-FFF2-40B4-BE49-F238E27FC236}">
                <a16:creationId xmlns:a16="http://schemas.microsoft.com/office/drawing/2014/main" id="{82711612-90CD-4604-8F31-CED1AFF3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2724150"/>
            <a:ext cx="5364816" cy="294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cedimiento Escrito de Trabajo Seguro Los Procedimientos ...">
            <a:extLst>
              <a:ext uri="{FF2B5EF4-FFF2-40B4-BE49-F238E27FC236}">
                <a16:creationId xmlns:a16="http://schemas.microsoft.com/office/drawing/2014/main" id="{E68E1F33-23F0-470F-A492-6CFB24E6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41" y="2904565"/>
            <a:ext cx="3941732" cy="22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06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212</Words>
  <Application>Microsoft Office PowerPoint</Application>
  <PresentationFormat>Panorámica</PresentationFormat>
  <Paragraphs>37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Orgánico</vt:lpstr>
      <vt:lpstr>SEGURIDAD Y EFICIENCIA EN LA OPERACIÓN Y MANTENIMIENTO DE </vt:lpstr>
      <vt:lpstr>ANALISIS HAZOP</vt:lpstr>
      <vt:lpstr>ANALISIS HAZOP</vt:lpstr>
      <vt:lpstr>LISTA DE MAQUINAS, EQUIPOS Y SISTEMAS</vt:lpstr>
      <vt:lpstr>PROTOCOLOS DE MANTENIMIENTO</vt:lpstr>
      <vt:lpstr>ORDENES DE TRABAJO</vt:lpstr>
      <vt:lpstr>PRODUCTOS QUÍMICOS PELIGROSOS EN OPERACIONES DE MANTENIMIENTO</vt:lpstr>
      <vt:lpstr>NORMAS DE SEGURIDAD</vt:lpstr>
      <vt:lpstr>PROCEDIMIENTOS SEGUROS DE TRABAJO</vt:lpstr>
      <vt:lpstr>MODOS DE FALLA POR FALTA DE MANTENIMIENTO</vt:lpstr>
      <vt:lpstr>PERSONAL CALIFICADO ENVASADORA ECUATORIANA S.A.</vt:lpstr>
      <vt:lpstr>PLAN MAESTRO DE MANTENIMIENTO</vt:lpstr>
      <vt:lpstr>DASHBOARD</vt:lpstr>
      <vt:lpstr>INVERSION E IMPLEMENTACIÓN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Y EFICIENCIA EN LA OPERACIÓN Y MANTENIMIENTO DE</dc:title>
  <dc:creator>Enrique</dc:creator>
  <cp:lastModifiedBy>Enrique</cp:lastModifiedBy>
  <cp:revision>8</cp:revision>
  <dcterms:created xsi:type="dcterms:W3CDTF">2026-01-16T11:17:14Z</dcterms:created>
  <dcterms:modified xsi:type="dcterms:W3CDTF">2026-01-16T12:31:14Z</dcterms:modified>
</cp:coreProperties>
</file>